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4660"/>
  </p:normalViewPr>
  <p:slideViewPr>
    <p:cSldViewPr>
      <p:cViewPr varScale="1">
        <p:scale>
          <a:sx n="72" d="100"/>
          <a:sy n="72" d="100"/>
        </p:scale>
        <p:origin x="129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7F5122-95DC-4B74-A5ED-F0A9AE6DC9EA}" type="datetimeFigureOut">
              <a:rPr lang="en-US" smtClean="0"/>
              <a:t>12/5/2013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27A5C4-A3FF-4772-8C68-32EDEBF07361}" type="slidenum">
              <a:rPr lang="en-IN" smtClean="0"/>
              <a:t>‹#›</a:t>
            </a:fld>
            <a:endParaRPr lang="en-IN"/>
          </a:p>
        </p:txBody>
      </p:sp>
    </p:spTree>
    <p:extLst>
      <p:ext uri="{BB962C8B-B14F-4D97-AF65-F5344CB8AC3E}">
        <p14:creationId xmlns:p14="http://schemas.microsoft.com/office/powerpoint/2010/main" val="2772601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F5122-95DC-4B74-A5ED-F0A9AE6DC9EA}" type="datetimeFigureOut">
              <a:rPr lang="en-US" smtClean="0"/>
              <a:t>12/5/2013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327A5C4-A3FF-4772-8C68-32EDEBF07361}" type="slidenum">
              <a:rPr lang="en-IN" smtClean="0"/>
              <a:t>‹#›</a:t>
            </a:fld>
            <a:endParaRPr lang="en-IN"/>
          </a:p>
        </p:txBody>
      </p:sp>
    </p:spTree>
    <p:extLst>
      <p:ext uri="{BB962C8B-B14F-4D97-AF65-F5344CB8AC3E}">
        <p14:creationId xmlns:p14="http://schemas.microsoft.com/office/powerpoint/2010/main" val="299915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F5122-95DC-4B74-A5ED-F0A9AE6DC9EA}" type="datetimeFigureOut">
              <a:rPr lang="en-US" smtClean="0"/>
              <a:t>12/5/2013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27A5C4-A3FF-4772-8C68-32EDEBF07361}" type="slidenum">
              <a:rPr lang="en-IN" smtClean="0"/>
              <a:t>‹#›</a:t>
            </a:fld>
            <a:endParaRPr lang="en-IN"/>
          </a:p>
        </p:txBody>
      </p:sp>
    </p:spTree>
    <p:extLst>
      <p:ext uri="{BB962C8B-B14F-4D97-AF65-F5344CB8AC3E}">
        <p14:creationId xmlns:p14="http://schemas.microsoft.com/office/powerpoint/2010/main" val="1518910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8" y="1447800"/>
            <a:ext cx="6001049"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48177" y="3771174"/>
            <a:ext cx="546115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F5122-95DC-4B74-A5ED-F0A9AE6DC9EA}" type="datetimeFigureOut">
              <a:rPr lang="en-US" smtClean="0"/>
              <a:t>12/5/2013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27A5C4-A3FF-4772-8C68-32EDEBF07361}" type="slidenum">
              <a:rPr lang="en-IN" smtClean="0"/>
              <a:t>‹#›</a:t>
            </a:fld>
            <a:endParaRPr lang="en-IN"/>
          </a:p>
        </p:txBody>
      </p:sp>
      <p:sp>
        <p:nvSpPr>
          <p:cNvPr id="12" name="TextBox 11"/>
          <p:cNvSpPr txBox="1"/>
          <p:nvPr/>
        </p:nvSpPr>
        <p:spPr>
          <a:xfrm>
            <a:off x="673897" y="971253"/>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6999690" y="2613787"/>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523549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F5122-95DC-4B74-A5ED-F0A9AE6DC9EA}" type="datetimeFigureOut">
              <a:rPr lang="en-US" smtClean="0"/>
              <a:t>12/5/2013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27A5C4-A3FF-4772-8C68-32EDEBF07361}" type="slidenum">
              <a:rPr lang="en-IN" smtClean="0"/>
              <a:t>‹#›</a:t>
            </a:fld>
            <a:endParaRPr lang="en-IN"/>
          </a:p>
        </p:txBody>
      </p:sp>
    </p:spTree>
    <p:extLst>
      <p:ext uri="{BB962C8B-B14F-4D97-AF65-F5344CB8AC3E}">
        <p14:creationId xmlns:p14="http://schemas.microsoft.com/office/powerpoint/2010/main" val="2726793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77F5122-95DC-4B74-A5ED-F0A9AE6DC9EA}" type="datetimeFigureOut">
              <a:rPr lang="en-US" smtClean="0"/>
              <a:t>12/5/2013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27A5C4-A3FF-4772-8C68-32EDEBF07361}" type="slidenum">
              <a:rPr lang="en-IN" smtClean="0"/>
              <a:t>‹#›</a:t>
            </a:fld>
            <a:endParaRPr lang="en-IN"/>
          </a:p>
        </p:txBody>
      </p:sp>
    </p:spTree>
    <p:extLst>
      <p:ext uri="{BB962C8B-B14F-4D97-AF65-F5344CB8AC3E}">
        <p14:creationId xmlns:p14="http://schemas.microsoft.com/office/powerpoint/2010/main" val="1101061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77F5122-95DC-4B74-A5ED-F0A9AE6DC9EA}" type="datetimeFigureOut">
              <a:rPr lang="en-US" smtClean="0"/>
              <a:t>12/5/2013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27A5C4-A3FF-4772-8C68-32EDEBF07361}" type="slidenum">
              <a:rPr lang="en-IN" smtClean="0"/>
              <a:t>‹#›</a:t>
            </a:fld>
            <a:endParaRPr lang="en-IN"/>
          </a:p>
        </p:txBody>
      </p:sp>
    </p:spTree>
    <p:extLst>
      <p:ext uri="{BB962C8B-B14F-4D97-AF65-F5344CB8AC3E}">
        <p14:creationId xmlns:p14="http://schemas.microsoft.com/office/powerpoint/2010/main" val="3713422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7F5122-95DC-4B74-A5ED-F0A9AE6DC9EA}" type="datetimeFigureOut">
              <a:rPr lang="en-US" smtClean="0"/>
              <a:t>12/5/2013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27A5C4-A3FF-4772-8C68-32EDEBF07361}" type="slidenum">
              <a:rPr lang="en-IN" smtClean="0"/>
              <a:t>‹#›</a:t>
            </a:fld>
            <a:endParaRPr lang="en-IN"/>
          </a:p>
        </p:txBody>
      </p:sp>
    </p:spTree>
    <p:extLst>
      <p:ext uri="{BB962C8B-B14F-4D97-AF65-F5344CB8AC3E}">
        <p14:creationId xmlns:p14="http://schemas.microsoft.com/office/powerpoint/2010/main" val="247651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7F5122-95DC-4B74-A5ED-F0A9AE6DC9EA}" type="datetimeFigureOut">
              <a:rPr lang="en-US" smtClean="0"/>
              <a:t>12/5/2013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27A5C4-A3FF-4772-8C68-32EDEBF07361}" type="slidenum">
              <a:rPr lang="en-IN" smtClean="0"/>
              <a:t>‹#›</a:t>
            </a:fld>
            <a:endParaRPr lang="en-IN"/>
          </a:p>
        </p:txBody>
      </p:sp>
    </p:spTree>
    <p:extLst>
      <p:ext uri="{BB962C8B-B14F-4D97-AF65-F5344CB8AC3E}">
        <p14:creationId xmlns:p14="http://schemas.microsoft.com/office/powerpoint/2010/main" val="3015978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7F5122-95DC-4B74-A5ED-F0A9AE6DC9EA}" type="datetimeFigureOut">
              <a:rPr lang="en-US" smtClean="0"/>
              <a:t>12/5/2013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27A5C4-A3FF-4772-8C68-32EDEBF07361}" type="slidenum">
              <a:rPr lang="en-IN" smtClean="0"/>
              <a:t>‹#›</a:t>
            </a:fld>
            <a:endParaRPr lang="en-IN"/>
          </a:p>
        </p:txBody>
      </p:sp>
    </p:spTree>
    <p:extLst>
      <p:ext uri="{BB962C8B-B14F-4D97-AF65-F5344CB8AC3E}">
        <p14:creationId xmlns:p14="http://schemas.microsoft.com/office/powerpoint/2010/main" val="2671811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F5122-95DC-4B74-A5ED-F0A9AE6DC9EA}" type="datetimeFigureOut">
              <a:rPr lang="en-US" smtClean="0"/>
              <a:t>12/5/2013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27A5C4-A3FF-4772-8C68-32EDEBF07361}" type="slidenum">
              <a:rPr lang="en-IN" smtClean="0"/>
              <a:t>‹#›</a:t>
            </a:fld>
            <a:endParaRPr lang="en-IN"/>
          </a:p>
        </p:txBody>
      </p:sp>
    </p:spTree>
    <p:extLst>
      <p:ext uri="{BB962C8B-B14F-4D97-AF65-F5344CB8AC3E}">
        <p14:creationId xmlns:p14="http://schemas.microsoft.com/office/powerpoint/2010/main" val="3097808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7F5122-95DC-4B74-A5ED-F0A9AE6DC9EA}" type="datetimeFigureOut">
              <a:rPr lang="en-US" smtClean="0"/>
              <a:t>12/5/2013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327A5C4-A3FF-4772-8C68-32EDEBF07361}" type="slidenum">
              <a:rPr lang="en-IN" smtClean="0"/>
              <a:t>‹#›</a:t>
            </a:fld>
            <a:endParaRPr lang="en-IN"/>
          </a:p>
        </p:txBody>
      </p:sp>
    </p:spTree>
    <p:extLst>
      <p:ext uri="{BB962C8B-B14F-4D97-AF65-F5344CB8AC3E}">
        <p14:creationId xmlns:p14="http://schemas.microsoft.com/office/powerpoint/2010/main" val="3292769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7F5122-95DC-4B74-A5ED-F0A9AE6DC9EA}" type="datetimeFigureOut">
              <a:rPr lang="en-US" smtClean="0"/>
              <a:t>12/5/2013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327A5C4-A3FF-4772-8C68-32EDEBF07361}" type="slidenum">
              <a:rPr lang="en-IN" smtClean="0"/>
              <a:t>‹#›</a:t>
            </a:fld>
            <a:endParaRPr lang="en-IN"/>
          </a:p>
        </p:txBody>
      </p:sp>
    </p:spTree>
    <p:extLst>
      <p:ext uri="{BB962C8B-B14F-4D97-AF65-F5344CB8AC3E}">
        <p14:creationId xmlns:p14="http://schemas.microsoft.com/office/powerpoint/2010/main" val="2317589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77F5122-95DC-4B74-A5ED-F0A9AE6DC9EA}" type="datetimeFigureOut">
              <a:rPr lang="en-US" smtClean="0"/>
              <a:t>12/5/2013</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9327A5C4-A3FF-4772-8C68-32EDEBF07361}" type="slidenum">
              <a:rPr lang="en-IN" smtClean="0"/>
              <a:t>‹#›</a:t>
            </a:fld>
            <a:endParaRPr lang="en-IN"/>
          </a:p>
        </p:txBody>
      </p:sp>
    </p:spTree>
    <p:extLst>
      <p:ext uri="{BB962C8B-B14F-4D97-AF65-F5344CB8AC3E}">
        <p14:creationId xmlns:p14="http://schemas.microsoft.com/office/powerpoint/2010/main" val="1349567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77F5122-95DC-4B74-A5ED-F0A9AE6DC9EA}" type="datetimeFigureOut">
              <a:rPr lang="en-US" smtClean="0"/>
              <a:t>12/5/2013</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9327A5C4-A3FF-4772-8C68-32EDEBF07361}" type="slidenum">
              <a:rPr lang="en-IN" smtClean="0"/>
              <a:t>‹#›</a:t>
            </a:fld>
            <a:endParaRPr lang="en-IN"/>
          </a:p>
        </p:txBody>
      </p:sp>
    </p:spTree>
    <p:extLst>
      <p:ext uri="{BB962C8B-B14F-4D97-AF65-F5344CB8AC3E}">
        <p14:creationId xmlns:p14="http://schemas.microsoft.com/office/powerpoint/2010/main" val="1035022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A77F5122-95DC-4B74-A5ED-F0A9AE6DC9EA}" type="datetimeFigureOut">
              <a:rPr lang="en-US" smtClean="0"/>
              <a:t>12/5/2013</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9327A5C4-A3FF-4772-8C68-32EDEBF07361}" type="slidenum">
              <a:rPr lang="en-IN" smtClean="0"/>
              <a:t>‹#›</a:t>
            </a:fld>
            <a:endParaRPr lang="en-IN"/>
          </a:p>
        </p:txBody>
      </p:sp>
    </p:spTree>
    <p:extLst>
      <p:ext uri="{BB962C8B-B14F-4D97-AF65-F5344CB8AC3E}">
        <p14:creationId xmlns:p14="http://schemas.microsoft.com/office/powerpoint/2010/main" val="3484042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F5122-95DC-4B74-A5ED-F0A9AE6DC9EA}" type="datetimeFigureOut">
              <a:rPr lang="en-US" smtClean="0"/>
              <a:t>12/5/2013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327A5C4-A3FF-4772-8C68-32EDEBF07361}" type="slidenum">
              <a:rPr lang="en-IN" smtClean="0"/>
              <a:t>‹#›</a:t>
            </a:fld>
            <a:endParaRPr lang="en-IN"/>
          </a:p>
        </p:txBody>
      </p:sp>
    </p:spTree>
    <p:extLst>
      <p:ext uri="{BB962C8B-B14F-4D97-AF65-F5344CB8AC3E}">
        <p14:creationId xmlns:p14="http://schemas.microsoft.com/office/powerpoint/2010/main" val="1280583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77F5122-95DC-4B74-A5ED-F0A9AE6DC9EA}" type="datetimeFigureOut">
              <a:rPr lang="en-US" smtClean="0"/>
              <a:t>12/5/2013</a:t>
            </a:fld>
            <a:endParaRPr lang="en-IN"/>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9327A5C4-A3FF-4772-8C68-32EDEBF07361}" type="slidenum">
              <a:rPr lang="en-IN" smtClean="0"/>
              <a:t>‹#›</a:t>
            </a:fld>
            <a:endParaRPr lang="en-IN"/>
          </a:p>
        </p:txBody>
      </p:sp>
    </p:spTree>
    <p:extLst>
      <p:ext uri="{BB962C8B-B14F-4D97-AF65-F5344CB8AC3E}">
        <p14:creationId xmlns:p14="http://schemas.microsoft.com/office/powerpoint/2010/main" val="1186055691"/>
      </p:ext>
    </p:extLst>
  </p:cSld>
  <p:clrMap bg1="dk1" tx1="lt1" bg2="dk2" tx2="lt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 id="2147483848" r:id="rId15"/>
    <p:sldLayoutId id="2147483849" r:id="rId16"/>
    <p:sldLayoutId id="2147483850"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00438"/>
            <a:ext cx="7772400" cy="1028706"/>
          </a:xfrm>
        </p:spPr>
        <p:txBody>
          <a:bodyPr>
            <a:normAutofit/>
          </a:bodyPr>
          <a:lstStyle/>
          <a:p>
            <a:r>
              <a:rPr lang="en-US"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Safety and Protection</a:t>
            </a:r>
            <a:endParaRPr lang="en-IN"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3" name="Subtitle 2"/>
          <p:cNvSpPr>
            <a:spLocks noGrp="1"/>
          </p:cNvSpPr>
          <p:nvPr>
            <p:ph type="subTitle" idx="1"/>
          </p:nvPr>
        </p:nvSpPr>
        <p:spPr>
          <a:xfrm>
            <a:off x="357158" y="4572008"/>
            <a:ext cx="8643998" cy="752468"/>
          </a:xfrm>
        </p:spPr>
        <p:txBody>
          <a:bodyPr>
            <a:normAutofit/>
          </a:bodyPr>
          <a:lstStyle/>
          <a:p>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Subject : Elements of Electrical Engineering</a:t>
            </a:r>
            <a:endParaRPr lang="en-IN"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6" name="Picture 2" descr="C:\Users\alpesh pc\Desktop\1.jpg"/>
          <p:cNvPicPr>
            <a:picLocks noChangeAspect="1" noChangeArrowheads="1"/>
          </p:cNvPicPr>
          <p:nvPr/>
        </p:nvPicPr>
        <p:blipFill>
          <a:blip r:embed="rId2"/>
          <a:srcRect/>
          <a:stretch>
            <a:fillRect/>
          </a:stretch>
        </p:blipFill>
        <p:spPr bwMode="auto">
          <a:xfrm>
            <a:off x="1571604" y="428604"/>
            <a:ext cx="6119829" cy="2914654"/>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1142976" y="5548986"/>
            <a:ext cx="7072362" cy="523220"/>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Department : Electrical Engineering  </a:t>
            </a:r>
            <a:endParaRPr lang="en-IN"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en-US" dirty="0" smtClean="0"/>
              <a:t>First Aid for </a:t>
            </a:r>
            <a:r>
              <a:rPr lang="en-US" dirty="0"/>
              <a:t>E</a:t>
            </a:r>
            <a:r>
              <a:rPr lang="en-US" dirty="0" smtClean="0"/>
              <a:t>lectric Shock</a:t>
            </a:r>
            <a:endParaRPr lang="en-IN" dirty="0"/>
          </a:p>
        </p:txBody>
      </p:sp>
      <p:sp>
        <p:nvSpPr>
          <p:cNvPr id="3" name="Content Placeholder 2"/>
          <p:cNvSpPr>
            <a:spLocks noGrp="1"/>
          </p:cNvSpPr>
          <p:nvPr>
            <p:ph idx="1"/>
          </p:nvPr>
        </p:nvSpPr>
        <p:spPr>
          <a:xfrm>
            <a:off x="457200" y="1214422"/>
            <a:ext cx="8229600" cy="5214974"/>
          </a:xfrm>
        </p:spPr>
        <p:txBody>
          <a:bodyPr>
            <a:noAutofit/>
          </a:bodyPr>
          <a:lstStyle/>
          <a:p>
            <a:r>
              <a:rPr lang="en-IN" sz="2000" dirty="0">
                <a:latin typeface="Times New Roman" pitchFamily="18" charset="0"/>
                <a:cs typeface="Times New Roman" pitchFamily="18" charset="0"/>
              </a:rPr>
              <a:t>The victim usually gets stuck to the source of the electricity, and it is important that you first separate him from the electrical source. </a:t>
            </a:r>
            <a:br>
              <a:rPr lang="en-IN" sz="2000" dirty="0">
                <a:latin typeface="Times New Roman" pitchFamily="18" charset="0"/>
                <a:cs typeface="Times New Roman" pitchFamily="18" charset="0"/>
              </a:rPr>
            </a:br>
            <a:endParaRPr lang="en-IN" sz="2000" dirty="0">
              <a:latin typeface="Times New Roman" pitchFamily="18" charset="0"/>
              <a:cs typeface="Times New Roman" pitchFamily="18" charset="0"/>
            </a:endParaRPr>
          </a:p>
          <a:p>
            <a:r>
              <a:rPr lang="en-IN" sz="2000" u="sng" dirty="0">
                <a:latin typeface="Times New Roman" pitchFamily="18" charset="0"/>
                <a:cs typeface="Times New Roman" pitchFamily="18" charset="0"/>
              </a:rPr>
              <a:t>Turn off</a:t>
            </a:r>
            <a:r>
              <a:rPr lang="en-IN" sz="2000" dirty="0">
                <a:latin typeface="Times New Roman" pitchFamily="18" charset="0"/>
                <a:cs typeface="Times New Roman" pitchFamily="18" charset="0"/>
              </a:rPr>
              <a:t> the power </a:t>
            </a:r>
            <a:r>
              <a:rPr lang="en-IN" sz="2000" u="sng" dirty="0">
                <a:latin typeface="Times New Roman" pitchFamily="18" charset="0"/>
                <a:cs typeface="Times New Roman" pitchFamily="18" charset="0"/>
              </a:rPr>
              <a:t>supply</a:t>
            </a:r>
            <a:r>
              <a:rPr lang="en-IN" sz="2000" dirty="0">
                <a:latin typeface="Times New Roman" pitchFamily="18" charset="0"/>
                <a:cs typeface="Times New Roman" pitchFamily="18" charset="0"/>
              </a:rPr>
              <a:t> switch and disconnect the plug. It's best to simply turn off the main power supply or pull out the fuse. Often, simply turning off the switch may not stop the flow of electricity. </a:t>
            </a:r>
            <a:br>
              <a:rPr lang="en-IN" sz="2000" dirty="0">
                <a:latin typeface="Times New Roman" pitchFamily="18" charset="0"/>
                <a:cs typeface="Times New Roman" pitchFamily="18" charset="0"/>
              </a:rPr>
            </a:br>
            <a:endParaRPr lang="en-IN"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In certain circumstances it may be quicker to simply pull the victim away from the electrical source. </a:t>
            </a:r>
            <a:br>
              <a:rPr lang="en-IN" sz="2000" dirty="0">
                <a:latin typeface="Times New Roman" pitchFamily="18" charset="0"/>
                <a:cs typeface="Times New Roman" pitchFamily="18" charset="0"/>
              </a:rPr>
            </a:br>
            <a:endParaRPr lang="en-IN"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Do NOT touch the victim with your bare hands, or the </a:t>
            </a:r>
            <a:r>
              <a:rPr lang="en-IN" sz="2000" u="sng" dirty="0">
                <a:latin typeface="Times New Roman" pitchFamily="18" charset="0"/>
                <a:cs typeface="Times New Roman" pitchFamily="18" charset="0"/>
              </a:rPr>
              <a:t>electric </a:t>
            </a:r>
            <a:r>
              <a:rPr lang="en-IN" sz="2000" u="sng" dirty="0" smtClean="0">
                <a:latin typeface="Times New Roman" pitchFamily="18" charset="0"/>
                <a:cs typeface="Times New Roman" pitchFamily="18" charset="0"/>
              </a:rPr>
              <a:t>current </a:t>
            </a:r>
            <a:r>
              <a:rPr lang="en-IN" sz="2000" dirty="0" smtClean="0">
                <a:latin typeface="Times New Roman" pitchFamily="18" charset="0"/>
                <a:cs typeface="Times New Roman" pitchFamily="18" charset="0"/>
              </a:rPr>
              <a:t>will </a:t>
            </a:r>
            <a:r>
              <a:rPr lang="en-IN" sz="2000" dirty="0">
                <a:latin typeface="Times New Roman" pitchFamily="18" charset="0"/>
                <a:cs typeface="Times New Roman" pitchFamily="18" charset="0"/>
              </a:rPr>
              <a:t>pass through you as well. </a:t>
            </a:r>
            <a:br>
              <a:rPr lang="en-IN" sz="2000" dirty="0">
                <a:latin typeface="Times New Roman" pitchFamily="18" charset="0"/>
                <a:cs typeface="Times New Roman" pitchFamily="18" charset="0"/>
              </a:rPr>
            </a:br>
            <a:endParaRPr lang="en-IN"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If you are barefoot, stand of some clothes or any hand non-conductive material like wood or paper. Make sure you are not standing on anything that is wet. </a:t>
            </a:r>
            <a:br>
              <a:rPr lang="en-IN" sz="2000" dirty="0">
                <a:latin typeface="Times New Roman" pitchFamily="18" charset="0"/>
                <a:cs typeface="Times New Roman" pitchFamily="18" charset="0"/>
              </a:rPr>
            </a:br>
            <a:endParaRPr lang="en-IN" sz="2000" dirty="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en-US" dirty="0" smtClean="0"/>
              <a:t>First Aid for Electric Shock</a:t>
            </a:r>
            <a:endParaRPr lang="en-IN" dirty="0"/>
          </a:p>
        </p:txBody>
      </p:sp>
      <p:sp>
        <p:nvSpPr>
          <p:cNvPr id="3" name="Content Placeholder 2"/>
          <p:cNvSpPr>
            <a:spLocks noGrp="1"/>
          </p:cNvSpPr>
          <p:nvPr>
            <p:ph idx="1"/>
          </p:nvPr>
        </p:nvSpPr>
        <p:spPr>
          <a:xfrm>
            <a:off x="457200" y="1285860"/>
            <a:ext cx="8229600" cy="5286412"/>
          </a:xfrm>
        </p:spPr>
        <p:txBody>
          <a:bodyPr>
            <a:noAutofit/>
          </a:bodyPr>
          <a:lstStyle/>
          <a:p>
            <a:r>
              <a:rPr lang="en-IN" sz="2000" dirty="0" smtClean="0">
                <a:latin typeface="Times New Roman" pitchFamily="18" charset="0"/>
                <a:cs typeface="Times New Roman" pitchFamily="18" charset="0"/>
              </a:rPr>
              <a:t>Throw a blanket over the victim and try to separate him from the source. Make sure you don't touch him though. You could also use dry, nonconductive material such as a wooden </a:t>
            </a:r>
            <a:r>
              <a:rPr lang="en-IN" sz="2000" u="sng" dirty="0" smtClean="0">
                <a:latin typeface="Times New Roman" pitchFamily="18" charset="0"/>
                <a:cs typeface="Times New Roman" pitchFamily="18" charset="0"/>
              </a:rPr>
              <a:t>broom handle</a:t>
            </a:r>
            <a:r>
              <a:rPr lang="en-IN" sz="2000" dirty="0" smtClean="0">
                <a:latin typeface="Times New Roman" pitchFamily="18" charset="0"/>
                <a:cs typeface="Times New Roman" pitchFamily="18" charset="0"/>
              </a:rPr>
              <a:t> or a chair to separate the victim from the live current. whatever is handy.</a:t>
            </a:r>
            <a:br>
              <a:rPr lang="en-IN" sz="2000" dirty="0" smtClean="0">
                <a:latin typeface="Times New Roman" pitchFamily="18" charset="0"/>
                <a:cs typeface="Times New Roman" pitchFamily="18" charset="0"/>
              </a:rPr>
            </a:br>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Once the victim has been separated, check to see if he is breathing. If breathing has stopped or seems slow, administer CPR immediately.</a:t>
            </a:r>
          </a:p>
          <a:p>
            <a:r>
              <a:rPr lang="en-IN" sz="2000" dirty="0" smtClean="0">
                <a:latin typeface="Times New Roman" pitchFamily="18" charset="0"/>
                <a:cs typeface="Times New Roman" pitchFamily="18" charset="0"/>
              </a:rPr>
              <a:t>Let his head be slightly lower than the rest of the body, and raise his legs. Cover the victim with a blanket. </a:t>
            </a:r>
            <a:br>
              <a:rPr lang="en-IN" sz="2000" dirty="0" smtClean="0">
                <a:latin typeface="Times New Roman" pitchFamily="18" charset="0"/>
                <a:cs typeface="Times New Roman" pitchFamily="18" charset="0"/>
              </a:rPr>
            </a:br>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Move the victim as little as possible. He may have suffered injuries to his spine and neck. </a:t>
            </a:r>
            <a:br>
              <a:rPr lang="en-IN" sz="2000" dirty="0" smtClean="0">
                <a:latin typeface="Times New Roman" pitchFamily="18" charset="0"/>
                <a:cs typeface="Times New Roman" pitchFamily="18" charset="0"/>
              </a:rPr>
            </a:br>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If the victim has a burn, remove </a:t>
            </a:r>
            <a:r>
              <a:rPr lang="en-IN" sz="2000" u="sng" dirty="0" smtClean="0">
                <a:latin typeface="Times New Roman" pitchFamily="18" charset="0"/>
                <a:cs typeface="Times New Roman" pitchFamily="18" charset="0"/>
              </a:rPr>
              <a:t>the clothing</a:t>
            </a:r>
            <a:r>
              <a:rPr lang="en-IN" sz="2000" dirty="0" smtClean="0">
                <a:latin typeface="Times New Roman" pitchFamily="18" charset="0"/>
                <a:cs typeface="Times New Roman" pitchFamily="18" charset="0"/>
              </a:rPr>
              <a:t> from the burned area (unless it's stuck to the skin) and rinse it in cool, running water. Cover the burn with a dressing. </a:t>
            </a:r>
            <a:br>
              <a:rPr lang="en-IN" sz="2000" dirty="0" smtClean="0">
                <a:latin typeface="Times New Roman" pitchFamily="18" charset="0"/>
                <a:cs typeface="Times New Roman" pitchFamily="18" charset="0"/>
              </a:rPr>
            </a:br>
            <a:endParaRPr lang="en-IN" sz="2000" dirty="0" smtClean="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en-US" dirty="0" smtClean="0"/>
              <a:t>First Aid for Electric Shock</a:t>
            </a:r>
            <a:endParaRPr lang="en-IN" dirty="0"/>
          </a:p>
        </p:txBody>
      </p:sp>
      <p:sp>
        <p:nvSpPr>
          <p:cNvPr id="3" name="Content Placeholder 2"/>
          <p:cNvSpPr>
            <a:spLocks noGrp="1"/>
          </p:cNvSpPr>
          <p:nvPr>
            <p:ph idx="1"/>
          </p:nvPr>
        </p:nvSpPr>
        <p:spPr/>
        <p:txBody>
          <a:bodyPr>
            <a:normAutofit/>
          </a:bodyPr>
          <a:lstStyle/>
          <a:p>
            <a:r>
              <a:rPr lang="en-IN" sz="2000" dirty="0" smtClean="0">
                <a:latin typeface="Times New Roman" pitchFamily="18" charset="0"/>
                <a:cs typeface="Times New Roman" pitchFamily="18" charset="0"/>
              </a:rPr>
              <a:t>Don't apply ice or any other ointment or cotton dressing to the burn. </a:t>
            </a:r>
            <a:br>
              <a:rPr lang="en-IN" sz="2000" dirty="0" smtClean="0">
                <a:latin typeface="Times New Roman" pitchFamily="18" charset="0"/>
                <a:cs typeface="Times New Roman" pitchFamily="18" charset="0"/>
              </a:rPr>
            </a:br>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Call for emergency medical attention as soon as possible.</a:t>
            </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0873731">
            <a:off x="-288273" y="646803"/>
            <a:ext cx="5771496" cy="923330"/>
          </a:xfrm>
          <a:prstGeom prst="rect">
            <a:avLst/>
          </a:prstGeom>
          <a:noFill/>
        </p:spPr>
        <p:txBody>
          <a:bodyPr wrap="square" lIns="91440" tIns="45720" rIns="91440" bIns="45720">
            <a:spAutoFit/>
          </a:bodyPr>
          <a:lstStyle/>
          <a:p>
            <a:pPr algn="ctr"/>
            <a:r>
              <a:rPr lang="en-U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PREPERED BY:-</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4" name="Rectangle 3"/>
          <p:cNvSpPr/>
          <p:nvPr/>
        </p:nvSpPr>
        <p:spPr>
          <a:xfrm rot="20875568">
            <a:off x="1649870" y="2477433"/>
            <a:ext cx="6513116" cy="923330"/>
          </a:xfrm>
          <a:prstGeom prst="rect">
            <a:avLst/>
          </a:prstGeom>
          <a:noFill/>
        </p:spPr>
        <p:txBody>
          <a:bodyPr wrap="square" lIns="91440" tIns="45720" rIns="91440" bIns="45720">
            <a:spAutoFit/>
          </a:bodyPr>
          <a:lstStyle/>
          <a:p>
            <a:pPr algn="ctr"/>
            <a:r>
              <a:rPr lang="en-US" sz="5400" b="1" i="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Satani </a:t>
            </a:r>
            <a:r>
              <a:rPr lang="en-US" sz="5400"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a:t>
            </a:r>
            <a:r>
              <a:rPr lang="en-US" sz="5400" b="1" i="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arshana</a:t>
            </a:r>
            <a:endParaRPr lang="en-US" sz="5400" b="1" i="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3434690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49873"/>
                                  </p:iterate>
                                  <p:childTnLst>
                                    <p:set>
                                      <p:cBhvr>
                                        <p:cTn id="6" dur="1" fill="hold">
                                          <p:stCondLst>
                                            <p:cond delay="0"/>
                                          </p:stCondLst>
                                        </p:cTn>
                                        <p:tgtEl>
                                          <p:spTgt spid="2"/>
                                        </p:tgtEl>
                                        <p:attrNameLst>
                                          <p:attrName>style.visibility</p:attrName>
                                        </p:attrNameLst>
                                      </p:cBhvr>
                                      <p:to>
                                        <p:strVal val="visible"/>
                                      </p:to>
                                    </p:set>
                                    <p:set>
                                      <p:cBhvr>
                                        <p:cTn id="7" dur="227" fill="hold">
                                          <p:stCondLst>
                                            <p:cond delay="0"/>
                                          </p:stCondLst>
                                        </p:cTn>
                                        <p:tgtEl>
                                          <p:spTgt spid="2"/>
                                        </p:tgtEl>
                                        <p:attrNameLst>
                                          <p:attrName>style.rotation</p:attrName>
                                        </p:attrNameLst>
                                      </p:cBhvr>
                                      <p:to>
                                        <p:strVal val="-45.0"/>
                                      </p:to>
                                    </p:set>
                                    <p:anim calcmode="lin" valueType="num">
                                      <p:cBhvr>
                                        <p:cTn id="8" dur="227" fill="hold">
                                          <p:stCondLst>
                                            <p:cond delay="227"/>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7"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2" decel="50000" autoRev="1" fill="hold">
                                          <p:stCondLst>
                                            <p:cond delay="227"/>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 fill="hold">
                                          <p:stCondLst>
                                            <p:cond delay="499"/>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4"/>
                                        </p:tgtEl>
                                        <p:attrNameLst>
                                          <p:attrName>style.visibility</p:attrName>
                                        </p:attrNameLst>
                                      </p:cBhvr>
                                      <p:to>
                                        <p:strVal val="visible"/>
                                      </p:to>
                                    </p:set>
                                    <p:set>
                                      <p:cBhvr>
                                        <p:cTn id="16" dur="227" fill="hold">
                                          <p:stCondLst>
                                            <p:cond delay="0"/>
                                          </p:stCondLst>
                                        </p:cTn>
                                        <p:tgtEl>
                                          <p:spTgt spid="4"/>
                                        </p:tgtEl>
                                        <p:attrNameLst>
                                          <p:attrName>style.rotation</p:attrName>
                                        </p:attrNameLst>
                                      </p:cBhvr>
                                      <p:to>
                                        <p:strVal val="-45.0"/>
                                      </p:to>
                                    </p:set>
                                    <p:anim calcmode="lin" valueType="num">
                                      <p:cBhvr>
                                        <p:cTn id="17" dur="227" fill="hold">
                                          <p:stCondLst>
                                            <p:cond delay="227"/>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18" dur="227"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9" dur="78" decel="50000" autoRev="1" fill="hold">
                                          <p:stCondLst>
                                            <p:cond delay="227"/>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20" dur="68" fill="hold">
                                          <p:stCondLst>
                                            <p:cond delay="432"/>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9975642">
            <a:off x="486690" y="3505188"/>
            <a:ext cx="7600086" cy="1569660"/>
          </a:xfrm>
          <a:prstGeom prst="rect">
            <a:avLst/>
          </a:prstGeom>
          <a:noFill/>
        </p:spPr>
        <p:txBody>
          <a:bodyPr wrap="square" lIns="91440" tIns="45720" rIns="91440" bIns="45720">
            <a:spAutoFit/>
          </a:bodyPr>
          <a:lstStyle/>
          <a:p>
            <a:pPr algn="ctr"/>
            <a:r>
              <a:rPr lang="en-US" sz="96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THANK YOU</a:t>
            </a:r>
            <a:endParaRPr lang="en-US" sz="9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283699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Group’s members</a:t>
            </a:r>
            <a:endParaRPr lang="en-IN"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357298"/>
            <a:ext cx="8229600" cy="5286412"/>
          </a:xfrm>
        </p:spPr>
        <p:txBody>
          <a:bodyPr>
            <a:normAutofit/>
          </a:bodyPr>
          <a:lstStyle/>
          <a:p>
            <a:pPr marL="514350" indent="-514350">
              <a:buNone/>
            </a:pPr>
            <a:r>
              <a:rPr lang="en-US" b="1" dirty="0" smtClean="0">
                <a:solidFill>
                  <a:srgbClr val="002060"/>
                </a:solidFill>
                <a:latin typeface="Times New Roman" pitchFamily="18" charset="0"/>
                <a:cs typeface="Times New Roman" pitchFamily="18" charset="0"/>
              </a:rPr>
              <a:t>Roll No.			Name</a:t>
            </a:r>
          </a:p>
          <a:p>
            <a:pPr marL="0" indent="0">
              <a:buNone/>
            </a:pPr>
            <a:r>
              <a:rPr lang="en-US" dirty="0" smtClean="0">
                <a:latin typeface="Times New Roman" pitchFamily="18" charset="0"/>
                <a:cs typeface="Times New Roman" pitchFamily="18" charset="0"/>
              </a:rPr>
              <a:t>41.			RATIYA  RAJU	</a:t>
            </a:r>
          </a:p>
          <a:p>
            <a:pPr marL="0" indent="0">
              <a:buNone/>
            </a:pPr>
            <a:r>
              <a:rPr lang="en-US" dirty="0" smtClean="0">
                <a:latin typeface="Times New Roman" pitchFamily="18" charset="0"/>
                <a:cs typeface="Times New Roman" pitchFamily="18" charset="0"/>
              </a:rPr>
              <a:t>42.			SATANI  DARSHANA</a:t>
            </a:r>
          </a:p>
          <a:p>
            <a:pPr marL="0" indent="0">
              <a:buNone/>
            </a:pPr>
            <a:r>
              <a:rPr lang="en-US" dirty="0" smtClean="0">
                <a:latin typeface="Times New Roman" pitchFamily="18" charset="0"/>
                <a:cs typeface="Times New Roman" pitchFamily="18" charset="0"/>
              </a:rPr>
              <a:t>43.			SAVALIYA  MILAN</a:t>
            </a:r>
          </a:p>
          <a:p>
            <a:pPr marL="0" indent="0">
              <a:buNone/>
            </a:pPr>
            <a:r>
              <a:rPr lang="en-US" dirty="0" smtClean="0">
                <a:latin typeface="Times New Roman" pitchFamily="18" charset="0"/>
                <a:cs typeface="Times New Roman" pitchFamily="18" charset="0"/>
              </a:rPr>
              <a:t>44.			SISARA  GOVIND</a:t>
            </a:r>
          </a:p>
          <a:p>
            <a:pPr marL="0" indent="0">
              <a:buNone/>
            </a:pPr>
            <a:r>
              <a:rPr lang="en-US" dirty="0" smtClean="0">
                <a:latin typeface="Times New Roman" pitchFamily="18" charset="0"/>
                <a:cs typeface="Times New Roman" pitchFamily="18" charset="0"/>
              </a:rPr>
              <a:t>45.			VALGAMA  HARDIK</a:t>
            </a:r>
          </a:p>
          <a:p>
            <a:pPr marL="0" indent="0">
              <a:buNone/>
            </a:pPr>
            <a:r>
              <a:rPr lang="en-US" dirty="0" smtClean="0">
                <a:latin typeface="Times New Roman" pitchFamily="18" charset="0"/>
                <a:cs typeface="Times New Roman" pitchFamily="18" charset="0"/>
              </a:rPr>
              <a:t>46.			VADHER  DARSHAK</a:t>
            </a:r>
          </a:p>
          <a:p>
            <a:pPr marL="0" indent="0">
              <a:buNone/>
            </a:pPr>
            <a:r>
              <a:rPr lang="en-US" dirty="0" smtClean="0">
                <a:latin typeface="Times New Roman" pitchFamily="18" charset="0"/>
                <a:cs typeface="Times New Roman" pitchFamily="18" charset="0"/>
              </a:rPr>
              <a:t>47.			VADOLIYA  MILAN</a:t>
            </a:r>
          </a:p>
          <a:p>
            <a:pPr marL="0" indent="0">
              <a:buNone/>
            </a:pPr>
            <a:r>
              <a:rPr lang="en-US" dirty="0" smtClean="0">
                <a:latin typeface="Times New Roman" pitchFamily="18" charset="0"/>
                <a:cs typeface="Times New Roman" pitchFamily="18" charset="0"/>
              </a:rPr>
              <a:t>48.			VALA  GOPAL</a:t>
            </a:r>
          </a:p>
          <a:p>
            <a:pPr marL="0" indent="0">
              <a:buNone/>
            </a:pPr>
            <a:r>
              <a:rPr lang="en-US" dirty="0" smtClean="0">
                <a:latin typeface="Times New Roman" pitchFamily="18" charset="0"/>
                <a:cs typeface="Times New Roman" pitchFamily="18" charset="0"/>
              </a:rPr>
              <a:t>49.			SHINGADIYA   SHYAM</a:t>
            </a:r>
          </a:p>
          <a:p>
            <a:pPr marL="0" indent="0">
              <a:buNone/>
            </a:pPr>
            <a:r>
              <a:rPr lang="en-US" dirty="0" smtClean="0">
                <a:latin typeface="Times New Roman" pitchFamily="18" charset="0"/>
                <a:cs typeface="Times New Roman" pitchFamily="18" charset="0"/>
              </a:rPr>
              <a:t>50.			KARUD  LUKMAN</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INDEX</a:t>
            </a:r>
            <a:endParaRPr lang="en-IN" b="1" dirty="0">
              <a:solidFill>
                <a:srgbClr val="FF0000"/>
              </a:solidFill>
            </a:endParaRPr>
          </a:p>
        </p:txBody>
      </p:sp>
      <p:sp>
        <p:nvSpPr>
          <p:cNvPr id="3" name="Content Placeholder 2"/>
          <p:cNvSpPr>
            <a:spLocks noGrp="1"/>
          </p:cNvSpPr>
          <p:nvPr>
            <p:ph idx="1"/>
          </p:nvPr>
        </p:nvSpPr>
        <p:spPr>
          <a:xfrm>
            <a:off x="457200" y="1428736"/>
            <a:ext cx="8229600" cy="4929222"/>
          </a:xfrm>
        </p:spPr>
        <p:txBody>
          <a:bodyPr>
            <a:normAutofit/>
          </a:bodyPr>
          <a:lstStyle/>
          <a:p>
            <a:r>
              <a:rPr lang="en-US" dirty="0" smtClean="0">
                <a:latin typeface="Times New Roman" pitchFamily="18" charset="0"/>
                <a:cs typeface="Times New Roman" pitchFamily="18" charset="0"/>
              </a:rPr>
              <a:t>Electric Shock</a:t>
            </a:r>
          </a:p>
          <a:p>
            <a:r>
              <a:rPr lang="en-US" dirty="0" smtClean="0">
                <a:latin typeface="Times New Roman" pitchFamily="18" charset="0"/>
                <a:cs typeface="Times New Roman" pitchFamily="18" charset="0"/>
              </a:rPr>
              <a:t>Safety</a:t>
            </a:r>
          </a:p>
          <a:p>
            <a:r>
              <a:rPr lang="en-US" dirty="0" smtClean="0">
                <a:latin typeface="Times New Roman" pitchFamily="18" charset="0"/>
                <a:cs typeface="Times New Roman" pitchFamily="18" charset="0"/>
              </a:rPr>
              <a:t>Safety Rules</a:t>
            </a:r>
          </a:p>
          <a:p>
            <a:r>
              <a:rPr lang="en-US" dirty="0" smtClean="0">
                <a:latin typeface="Times New Roman" pitchFamily="18" charset="0"/>
                <a:cs typeface="Times New Roman" pitchFamily="18" charset="0"/>
              </a:rPr>
              <a:t>First Aid for Electrical Shock</a:t>
            </a:r>
          </a:p>
          <a:p>
            <a:r>
              <a:rPr lang="en-US" dirty="0" smtClean="0">
                <a:latin typeface="Times New Roman" pitchFamily="18" charset="0"/>
                <a:cs typeface="Times New Roman" pitchFamily="18" charset="0"/>
              </a:rPr>
              <a:t>Grounding or </a:t>
            </a:r>
            <a:r>
              <a:rPr lang="en-US" dirty="0" err="1" smtClean="0">
                <a:latin typeface="Times New Roman" pitchFamily="18" charset="0"/>
                <a:cs typeface="Times New Roman" pitchFamily="18" charset="0"/>
              </a:rPr>
              <a:t>Earthing</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Circuit Protection Devices</a:t>
            </a:r>
          </a:p>
          <a:p>
            <a:r>
              <a:rPr lang="en-US" dirty="0" smtClean="0">
                <a:latin typeface="Times New Roman" pitchFamily="18" charset="0"/>
                <a:cs typeface="Times New Roman" pitchFamily="18" charset="0"/>
              </a:rPr>
              <a:t>Earth Leakage Circuit Breaker (ELCB)</a:t>
            </a:r>
          </a:p>
          <a:p>
            <a:r>
              <a:rPr lang="en-US" dirty="0" smtClean="0">
                <a:latin typeface="Times New Roman" pitchFamily="18" charset="0"/>
                <a:cs typeface="Times New Roman" pitchFamily="18" charset="0"/>
              </a:rPr>
              <a:t>Relay</a:t>
            </a:r>
            <a:endParaRPr lang="en-IN" dirty="0">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 shock</a:t>
            </a:r>
            <a:endParaRPr lang="en-IN" dirty="0"/>
          </a:p>
        </p:txBody>
      </p:sp>
      <p:sp>
        <p:nvSpPr>
          <p:cNvPr id="3" name="Content Placeholder 2"/>
          <p:cNvSpPr>
            <a:spLocks noGrp="1"/>
          </p:cNvSpPr>
          <p:nvPr>
            <p:ph idx="1"/>
          </p:nvPr>
        </p:nvSpPr>
        <p:spPr>
          <a:xfrm>
            <a:off x="457200" y="1600200"/>
            <a:ext cx="8229600" cy="4972072"/>
          </a:xfrm>
        </p:spPr>
        <p:txBody>
          <a:bodyPr>
            <a:normAutofit/>
          </a:bodyPr>
          <a:lstStyle/>
          <a:p>
            <a:pPr algn="just"/>
            <a:r>
              <a:rPr lang="en-IN" sz="2400" b="1" dirty="0">
                <a:latin typeface="Times New Roman" pitchFamily="18" charset="0"/>
                <a:cs typeface="Times New Roman" pitchFamily="18" charset="0"/>
              </a:rPr>
              <a:t>Electric shock</a:t>
            </a:r>
            <a:r>
              <a:rPr lang="en-IN" sz="2400" dirty="0">
                <a:latin typeface="Times New Roman" pitchFamily="18" charset="0"/>
                <a:cs typeface="Times New Roman" pitchFamily="18" charset="0"/>
              </a:rPr>
              <a:t> occurs upon contact of a (human) body part with any source of electricity that causes a </a:t>
            </a:r>
            <a:r>
              <a:rPr lang="en-IN" sz="2400" dirty="0" smtClean="0">
                <a:latin typeface="Times New Roman" pitchFamily="18" charset="0"/>
                <a:cs typeface="Times New Roman" pitchFamily="18" charset="0"/>
              </a:rPr>
              <a:t>sufficient</a:t>
            </a:r>
            <a:r>
              <a:rPr lang="en-IN" sz="2400" dirty="0">
                <a:latin typeface="Times New Roman" pitchFamily="18" charset="0"/>
                <a:cs typeface="Times New Roman" pitchFamily="18" charset="0"/>
              </a:rPr>
              <a:t> current through the skin, muscles, or hair. </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Typically</a:t>
            </a:r>
            <a:r>
              <a:rPr lang="en-IN" sz="2400" dirty="0">
                <a:latin typeface="Times New Roman" pitchFamily="18" charset="0"/>
                <a:cs typeface="Times New Roman" pitchFamily="18" charset="0"/>
              </a:rPr>
              <a:t>, the expression is used to describe an injurious exposure to electricity</a:t>
            </a:r>
            <a:r>
              <a:rPr lang="en-IN" sz="2400" dirty="0" smtClean="0">
                <a:latin typeface="Times New Roman" pitchFamily="18" charset="0"/>
                <a:cs typeface="Times New Roman" pitchFamily="18" charset="0"/>
              </a:rPr>
              <a:t>.</a:t>
            </a:r>
            <a:r>
              <a:rPr lang="en-IN" sz="2400" dirty="0">
                <a:latin typeface="Times New Roman" pitchFamily="18" charset="0"/>
                <a:cs typeface="Times New Roman" pitchFamily="18" charset="0"/>
              </a:rPr>
              <a:t> </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Very </a:t>
            </a:r>
            <a:r>
              <a:rPr lang="en-IN" sz="2400" dirty="0">
                <a:latin typeface="Times New Roman" pitchFamily="18" charset="0"/>
                <a:cs typeface="Times New Roman" pitchFamily="18" charset="0"/>
              </a:rPr>
              <a:t>small currents can be imperceptible. Larger current passing through the body may make it impossible for a shock victim to let go of an energized object. </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Still </a:t>
            </a:r>
            <a:r>
              <a:rPr lang="en-IN" sz="2400" dirty="0">
                <a:latin typeface="Times New Roman" pitchFamily="18" charset="0"/>
                <a:cs typeface="Times New Roman" pitchFamily="18" charset="0"/>
              </a:rPr>
              <a:t>larger currents can cause fibrillation of the heart and damage to tissues. Death caused by an electric shock is called electrocution.</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 shock</a:t>
            </a:r>
            <a:endParaRPr lang="en-IN" dirty="0"/>
          </a:p>
        </p:txBody>
      </p:sp>
      <p:pic>
        <p:nvPicPr>
          <p:cNvPr id="2050" name="Picture 2" descr="C:\Users\alpesh pc\Desktop\607A2-electric-shock.png"/>
          <p:cNvPicPr>
            <a:picLocks noGrp="1" noChangeAspect="1" noChangeArrowheads="1"/>
          </p:cNvPicPr>
          <p:nvPr>
            <p:ph idx="1"/>
          </p:nvPr>
        </p:nvPicPr>
        <p:blipFill>
          <a:blip r:embed="rId2"/>
          <a:srcRect/>
          <a:stretch>
            <a:fillRect/>
          </a:stretch>
        </p:blipFill>
        <p:spPr bwMode="auto">
          <a:xfrm>
            <a:off x="2928926" y="1928802"/>
            <a:ext cx="3000396" cy="3071834"/>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a:t>
            </a:r>
            <a:endParaRPr lang="en-IN" dirty="0"/>
          </a:p>
        </p:txBody>
      </p:sp>
      <p:sp>
        <p:nvSpPr>
          <p:cNvPr id="3" name="Content Placeholder 2"/>
          <p:cNvSpPr>
            <a:spLocks noGrp="1"/>
          </p:cNvSpPr>
          <p:nvPr>
            <p:ph idx="1"/>
          </p:nvPr>
        </p:nvSpPr>
        <p:spPr>
          <a:xfrm>
            <a:off x="457200" y="1600200"/>
            <a:ext cx="8229600" cy="4972072"/>
          </a:xfrm>
        </p:spPr>
        <p:txBody>
          <a:bodyPr>
            <a:normAutofit/>
          </a:bodyPr>
          <a:lstStyle/>
          <a:p>
            <a:pPr algn="just"/>
            <a:r>
              <a:rPr lang="en-IN" sz="2400" b="1" dirty="0">
                <a:latin typeface="Times New Roman" pitchFamily="18" charset="0"/>
                <a:cs typeface="Times New Roman" pitchFamily="18" charset="0"/>
              </a:rPr>
              <a:t>Safety</a:t>
            </a:r>
            <a:r>
              <a:rPr lang="en-IN" sz="2400" dirty="0">
                <a:latin typeface="Times New Roman" pitchFamily="18" charset="0"/>
                <a:cs typeface="Times New Roman" pitchFamily="18" charset="0"/>
              </a:rPr>
              <a:t> is the state of being "safe" (from French </a:t>
            </a:r>
            <a:r>
              <a:rPr lang="en-IN" sz="2400" i="1" dirty="0" err="1">
                <a:latin typeface="Times New Roman" pitchFamily="18" charset="0"/>
                <a:cs typeface="Times New Roman" pitchFamily="18" charset="0"/>
              </a:rPr>
              <a:t>sauf</a:t>
            </a:r>
            <a:r>
              <a:rPr lang="en-IN" sz="2400" dirty="0">
                <a:latin typeface="Times New Roman" pitchFamily="18" charset="0"/>
                <a:cs typeface="Times New Roman" pitchFamily="18" charset="0"/>
              </a:rPr>
              <a:t>), the condition of being protected against physical, social, spiritual, financial, political, emotional, occupational, psychological, educational or other types or consequences of </a:t>
            </a:r>
            <a:r>
              <a:rPr lang="en-IN" sz="2400" dirty="0" smtClean="0">
                <a:latin typeface="Times New Roman" pitchFamily="18" charset="0"/>
                <a:cs typeface="Times New Roman" pitchFamily="18" charset="0"/>
              </a:rPr>
              <a:t>failure, damage</a:t>
            </a:r>
            <a:r>
              <a:rPr lang="en-IN" sz="2400" dirty="0">
                <a:latin typeface="Times New Roman" pitchFamily="18" charset="0"/>
                <a:cs typeface="Times New Roman" pitchFamily="18" charset="0"/>
              </a:rPr>
              <a:t>, error, accidents, harm or any other event which could be considered non-desirable. Safety can also be defined to be the control of recognized hazards to achieve an acceptable level of risk</a:t>
            </a:r>
            <a:r>
              <a:rPr lang="en-IN" sz="2400" dirty="0" smtClean="0">
                <a:latin typeface="Times New Roman" pitchFamily="18" charset="0"/>
                <a:cs typeface="Times New Roman" pitchFamily="18" charset="0"/>
              </a:rPr>
              <a:t>.</a:t>
            </a:r>
          </a:p>
          <a:p>
            <a:pPr algn="just"/>
            <a:r>
              <a:rPr lang="en-IN" sz="2400" dirty="0" smtClean="0">
                <a:latin typeface="Times New Roman" pitchFamily="18" charset="0"/>
                <a:cs typeface="Times New Roman" pitchFamily="18" charset="0"/>
              </a:rPr>
              <a:t> </a:t>
            </a:r>
            <a:r>
              <a:rPr lang="en-IN" sz="2400" dirty="0">
                <a:latin typeface="Times New Roman" pitchFamily="18" charset="0"/>
                <a:cs typeface="Times New Roman" pitchFamily="18" charset="0"/>
              </a:rPr>
              <a:t>This can take the form of being protected from the event or from exposure to something that causes health or economical losses. It can include protection of people or of possessions.</a:t>
            </a: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a:t>
            </a:r>
            <a:endParaRPr lang="en-IN" dirty="0"/>
          </a:p>
        </p:txBody>
      </p:sp>
      <p:pic>
        <p:nvPicPr>
          <p:cNvPr id="3074" name="Picture 2" descr="C:\Users\alpesh pc\Desktop\250px-Snake_warning_sign.jpg"/>
          <p:cNvPicPr>
            <a:picLocks noGrp="1" noChangeAspect="1" noChangeArrowheads="1"/>
          </p:cNvPicPr>
          <p:nvPr>
            <p:ph idx="1"/>
          </p:nvPr>
        </p:nvPicPr>
        <p:blipFill>
          <a:blip r:embed="rId2"/>
          <a:srcRect/>
          <a:stretch>
            <a:fillRect/>
          </a:stretch>
        </p:blipFill>
        <p:spPr bwMode="auto">
          <a:xfrm>
            <a:off x="2857488" y="1785926"/>
            <a:ext cx="3714776" cy="3714776"/>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en-US" dirty="0" smtClean="0"/>
              <a:t>Safety Rules</a:t>
            </a:r>
            <a:endParaRPr lang="en-IN" dirty="0"/>
          </a:p>
        </p:txBody>
      </p:sp>
      <p:sp>
        <p:nvSpPr>
          <p:cNvPr id="3" name="Content Placeholder 2"/>
          <p:cNvSpPr>
            <a:spLocks noGrp="1"/>
          </p:cNvSpPr>
          <p:nvPr>
            <p:ph idx="1"/>
          </p:nvPr>
        </p:nvSpPr>
        <p:spPr>
          <a:xfrm>
            <a:off x="457200" y="1142984"/>
            <a:ext cx="8229600" cy="5500726"/>
          </a:xfrm>
        </p:spPr>
        <p:txBody>
          <a:bodyPr>
            <a:noAutofit/>
          </a:bodyPr>
          <a:lstStyle/>
          <a:p>
            <a:r>
              <a:rPr lang="en-IN" sz="2200" b="1" dirty="0" smtClean="0">
                <a:latin typeface="Times New Roman" pitchFamily="18" charset="0"/>
                <a:cs typeface="Times New Roman" pitchFamily="18" charset="0"/>
              </a:rPr>
              <a:t>1. DON'T plug a bunch of stuff into one outlet or extension cord.</a:t>
            </a:r>
            <a:endParaRPr lang="en-IN" sz="2200" dirty="0" smtClean="0">
              <a:latin typeface="Times New Roman" pitchFamily="18" charset="0"/>
              <a:cs typeface="Times New Roman" pitchFamily="18" charset="0"/>
            </a:endParaRPr>
          </a:p>
          <a:p>
            <a:pPr>
              <a:buNone/>
            </a:pPr>
            <a:r>
              <a:rPr lang="en-IN" sz="2200" dirty="0" smtClean="0">
                <a:latin typeface="Times New Roman" pitchFamily="18" charset="0"/>
                <a:cs typeface="Times New Roman" pitchFamily="18" charset="0"/>
              </a:rPr>
              <a:t>	It could damage the electrical system in your house or even cause a fire.</a:t>
            </a:r>
          </a:p>
          <a:p>
            <a:r>
              <a:rPr lang="en-IN" sz="2200" b="1" dirty="0" smtClean="0">
                <a:latin typeface="Times New Roman" pitchFamily="18" charset="0"/>
                <a:cs typeface="Times New Roman" pitchFamily="18" charset="0"/>
              </a:rPr>
              <a:t>2. Make sure all electric cords are tucked away, neat and tidy.</a:t>
            </a:r>
            <a:endParaRPr lang="en-IN" sz="2200" dirty="0" smtClean="0">
              <a:latin typeface="Times New Roman" pitchFamily="18" charset="0"/>
              <a:cs typeface="Times New Roman" pitchFamily="18" charset="0"/>
            </a:endParaRPr>
          </a:p>
          <a:p>
            <a:pPr>
              <a:buNone/>
            </a:pPr>
            <a:r>
              <a:rPr lang="en-IN" sz="2200" dirty="0" smtClean="0">
                <a:latin typeface="Times New Roman" pitchFamily="18" charset="0"/>
                <a:cs typeface="Times New Roman" pitchFamily="18" charset="0"/>
              </a:rPr>
              <a:t>	Pets might chew on electrical cords, and people might trip and fall.</a:t>
            </a:r>
          </a:p>
          <a:p>
            <a:r>
              <a:rPr lang="en-IN" sz="2200" b="1" dirty="0" smtClean="0">
                <a:latin typeface="Times New Roman" pitchFamily="18" charset="0"/>
                <a:cs typeface="Times New Roman" pitchFamily="18" charset="0"/>
              </a:rPr>
              <a:t>3. DON'T ever climb the fence around an electrical substation.</a:t>
            </a:r>
            <a:endParaRPr lang="en-IN" sz="2200" dirty="0" smtClean="0">
              <a:latin typeface="Times New Roman" pitchFamily="18" charset="0"/>
              <a:cs typeface="Times New Roman" pitchFamily="18" charset="0"/>
            </a:endParaRPr>
          </a:p>
          <a:p>
            <a:pPr>
              <a:buNone/>
            </a:pPr>
            <a:r>
              <a:rPr lang="en-IN" sz="2200" dirty="0" smtClean="0">
                <a:latin typeface="Times New Roman" pitchFamily="18" charset="0"/>
                <a:cs typeface="Times New Roman" pitchFamily="18" charset="0"/>
              </a:rPr>
              <a:t>	If a ball or pet gets inside the fence, ask a grown-up to call the electric company - they'll come and get it out for you.</a:t>
            </a:r>
          </a:p>
          <a:p>
            <a:r>
              <a:rPr lang="en-IN" sz="2200" b="1" dirty="0" smtClean="0">
                <a:latin typeface="Times New Roman" pitchFamily="18" charset="0"/>
                <a:cs typeface="Times New Roman" pitchFamily="18" charset="0"/>
              </a:rPr>
              <a:t>4. DON'T yank an electrical cord from the wall.</a:t>
            </a:r>
            <a:endParaRPr lang="en-IN" sz="2200" dirty="0" smtClean="0">
              <a:latin typeface="Times New Roman" pitchFamily="18" charset="0"/>
              <a:cs typeface="Times New Roman" pitchFamily="18" charset="0"/>
            </a:endParaRPr>
          </a:p>
          <a:p>
            <a:pPr>
              <a:buNone/>
            </a:pPr>
            <a:r>
              <a:rPr lang="en-IN" sz="2200" dirty="0" smtClean="0">
                <a:latin typeface="Times New Roman" pitchFamily="18" charset="0"/>
                <a:cs typeface="Times New Roman" pitchFamily="18" charset="0"/>
              </a:rPr>
              <a:t>	Pulling on a cord can damage the appliance, the plug or the outlet.</a:t>
            </a:r>
          </a:p>
          <a:p>
            <a:r>
              <a:rPr lang="en-IN" sz="2200" b="1" dirty="0" smtClean="0">
                <a:latin typeface="Times New Roman" pitchFamily="18" charset="0"/>
                <a:cs typeface="Times New Roman" pitchFamily="18" charset="0"/>
              </a:rPr>
              <a:t>5. Fly your kite far away from power lines or substations.</a:t>
            </a:r>
            <a:endParaRPr lang="en-IN" sz="2200" dirty="0" smtClean="0">
              <a:latin typeface="Times New Roman" pitchFamily="18" charset="0"/>
              <a:cs typeface="Times New Roman" pitchFamily="18" charset="0"/>
            </a:endParaRPr>
          </a:p>
          <a:p>
            <a:pPr>
              <a:buNone/>
            </a:pPr>
            <a:r>
              <a:rPr lang="en-IN" sz="2200" dirty="0" smtClean="0">
                <a:latin typeface="Times New Roman" pitchFamily="18" charset="0"/>
                <a:cs typeface="Times New Roman" pitchFamily="18" charset="0"/>
              </a:rPr>
              <a:t>	The kite and the string may conduct electricity - sending it right through you to the ground.</a:t>
            </a:r>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en-US" dirty="0" smtClean="0"/>
              <a:t>Safety Rules</a:t>
            </a:r>
            <a:endParaRPr lang="en-IN" dirty="0"/>
          </a:p>
        </p:txBody>
      </p:sp>
      <p:sp>
        <p:nvSpPr>
          <p:cNvPr id="3" name="Content Placeholder 2"/>
          <p:cNvSpPr>
            <a:spLocks noGrp="1"/>
          </p:cNvSpPr>
          <p:nvPr>
            <p:ph idx="1"/>
          </p:nvPr>
        </p:nvSpPr>
        <p:spPr>
          <a:xfrm>
            <a:off x="457200" y="1285860"/>
            <a:ext cx="8229600" cy="5214974"/>
          </a:xfrm>
        </p:spPr>
        <p:txBody>
          <a:bodyPr>
            <a:normAutofit/>
          </a:bodyPr>
          <a:lstStyle/>
          <a:p>
            <a:r>
              <a:rPr lang="en-IN" b="1" dirty="0" smtClean="0">
                <a:latin typeface="Times New Roman" pitchFamily="18" charset="0"/>
                <a:cs typeface="Times New Roman" pitchFamily="18" charset="0"/>
              </a:rPr>
              <a:t>6. Ask a grown-up for help</a:t>
            </a:r>
            <a:r>
              <a:rPr lang="en-IN" dirty="0" smtClean="0">
                <a:latin typeface="Times New Roman" pitchFamily="18" charset="0"/>
                <a:cs typeface="Times New Roman" pitchFamily="18" charset="0"/>
              </a:rPr>
              <a:t> when you need to use something that uses electricity.</a:t>
            </a:r>
          </a:p>
          <a:p>
            <a:r>
              <a:rPr lang="en-IN" b="1" dirty="0" smtClean="0">
                <a:latin typeface="Times New Roman" pitchFamily="18" charset="0"/>
                <a:cs typeface="Times New Roman" pitchFamily="18" charset="0"/>
              </a:rPr>
              <a:t>7. DO look up and look out for power lines before you climb a tree.</a:t>
            </a:r>
            <a:endParaRPr lang="en-IN" dirty="0" smtClean="0">
              <a:latin typeface="Times New Roman" pitchFamily="18" charset="0"/>
              <a:cs typeface="Times New Roman" pitchFamily="18" charset="0"/>
            </a:endParaRPr>
          </a:p>
          <a:p>
            <a:pPr>
              <a:buNone/>
            </a:pPr>
            <a:r>
              <a:rPr lang="en-IN" dirty="0" smtClean="0">
                <a:latin typeface="Times New Roman" pitchFamily="18" charset="0"/>
                <a:cs typeface="Times New Roman" pitchFamily="18" charset="0"/>
              </a:rPr>
              <a:t>	The electricity can go right through the tree branch - and right through you!</a:t>
            </a:r>
          </a:p>
          <a:p>
            <a:r>
              <a:rPr lang="en-IN" b="1" dirty="0" smtClean="0">
                <a:latin typeface="Times New Roman" pitchFamily="18" charset="0"/>
                <a:cs typeface="Times New Roman" pitchFamily="18" charset="0"/>
              </a:rPr>
              <a:t>8. Have a grown-up put safety caps on all unused electrical outlets.</a:t>
            </a:r>
            <a:endParaRPr lang="en-IN" dirty="0" smtClean="0">
              <a:latin typeface="Times New Roman" pitchFamily="18" charset="0"/>
              <a:cs typeface="Times New Roman" pitchFamily="18" charset="0"/>
            </a:endParaRPr>
          </a:p>
          <a:p>
            <a:pPr>
              <a:buNone/>
            </a:pPr>
            <a:r>
              <a:rPr lang="en-IN" dirty="0" smtClean="0">
                <a:latin typeface="Times New Roman" pitchFamily="18" charset="0"/>
                <a:cs typeface="Times New Roman" pitchFamily="18" charset="0"/>
              </a:rPr>
              <a:t>	Covering outlets will also help save energy by stopping cold drafts.</a:t>
            </a:r>
          </a:p>
          <a:p>
            <a:r>
              <a:rPr lang="en-IN" b="1" dirty="0" smtClean="0">
                <a:latin typeface="Times New Roman" pitchFamily="18" charset="0"/>
                <a:cs typeface="Times New Roman" pitchFamily="18" charset="0"/>
              </a:rPr>
              <a:t>9. Remind your mom or dad to watch out for power lines</a:t>
            </a:r>
            <a:r>
              <a:rPr lang="en-IN" dirty="0" smtClean="0">
                <a:latin typeface="Times New Roman" pitchFamily="18" charset="0"/>
                <a:cs typeface="Times New Roman" pitchFamily="18" charset="0"/>
              </a:rPr>
              <a:t> when they're using a ladder, chainsaw or other outdoor equipment.</a:t>
            </a:r>
          </a:p>
          <a:p>
            <a:r>
              <a:rPr lang="en-IN" b="1" dirty="0" smtClean="0">
                <a:latin typeface="Times New Roman" pitchFamily="18" charset="0"/>
                <a:cs typeface="Times New Roman" pitchFamily="18" charset="0"/>
              </a:rPr>
              <a:t>10. Keep electrical stuff far away from water.</a:t>
            </a:r>
            <a:endParaRPr lang="en-IN" dirty="0" smtClean="0">
              <a:latin typeface="Times New Roman" pitchFamily="18" charset="0"/>
              <a:cs typeface="Times New Roman" pitchFamily="18" charset="0"/>
            </a:endParaRPr>
          </a:p>
          <a:p>
            <a:pPr>
              <a:buNone/>
            </a:pPr>
            <a:r>
              <a:rPr lang="en-IN" dirty="0" smtClean="0">
                <a:latin typeface="Times New Roman" pitchFamily="18" charset="0"/>
                <a:cs typeface="Times New Roman" pitchFamily="18" charset="0"/>
              </a:rPr>
              <a:t>	Most electrical accidents around the house happen when people use electricity near water.</a:t>
            </a:r>
          </a:p>
          <a:p>
            <a:pPr>
              <a:buNone/>
            </a:pPr>
            <a:endParaRPr lang="en-IN" dirty="0">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110</TotalTime>
  <Words>170</Words>
  <Application>Microsoft Office PowerPoint</Application>
  <PresentationFormat>On-screen Show (4:3)</PresentationFormat>
  <Paragraphs>72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Times New Roman</vt:lpstr>
      <vt:lpstr>Wingdings 3</vt:lpstr>
      <vt:lpstr>Ion</vt:lpstr>
      <vt:lpstr>Safety and Protection</vt:lpstr>
      <vt:lpstr>Group’s members</vt:lpstr>
      <vt:lpstr>INDEX</vt:lpstr>
      <vt:lpstr>Electric shock</vt:lpstr>
      <vt:lpstr>Electric shock</vt:lpstr>
      <vt:lpstr>Safety</vt:lpstr>
      <vt:lpstr>Safety</vt:lpstr>
      <vt:lpstr>Safety Rules</vt:lpstr>
      <vt:lpstr>Safety Rules</vt:lpstr>
      <vt:lpstr>First Aid for Electric Shock</vt:lpstr>
      <vt:lpstr>First Aid for Electric Shock</vt:lpstr>
      <vt:lpstr>First Aid for Electric Shock</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and Protection</dc:title>
  <dc:creator>alpesh pc</dc:creator>
  <cp:lastModifiedBy>SWATI</cp:lastModifiedBy>
  <cp:revision>16</cp:revision>
  <dcterms:created xsi:type="dcterms:W3CDTF">2013-12-03T17:02:04Z</dcterms:created>
  <dcterms:modified xsi:type="dcterms:W3CDTF">2013-12-05T03:50:31Z</dcterms:modified>
</cp:coreProperties>
</file>